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62" r:id="rId3"/>
    <p:sldId id="257" r:id="rId4"/>
    <p:sldId id="259" r:id="rId5"/>
    <p:sldId id="261" r:id="rId6"/>
    <p:sldId id="260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0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8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4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4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0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1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3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65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8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38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D7C973D-7587-0747-8BC8-68457E92252B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54CF599-87F2-6F4B-AB8E-4294323A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3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laith85/AD_NM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35DB-EDAF-BBC2-DB38-7FBE9F9A9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dirty="0"/>
              <a:t>NMT SAE to AAVE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DA778-C898-A87B-AFA4-170A099697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comparison of different methods</a:t>
            </a:r>
          </a:p>
        </p:txBody>
      </p:sp>
    </p:spTree>
    <p:extLst>
      <p:ext uri="{BB962C8B-B14F-4D97-AF65-F5344CB8AC3E}">
        <p14:creationId xmlns:p14="http://schemas.microsoft.com/office/powerpoint/2010/main" val="272398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A17A-E5E0-D1D0-07CF-A0568567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2514"/>
            <a:ext cx="7729728" cy="1880280"/>
          </a:xfrm>
        </p:spPr>
        <p:txBody>
          <a:bodyPr>
            <a:normAutofit fontScale="90000"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A Neural Machine Translation Model for Arabic Dialects That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i="1" dirty="0" err="1">
                <a:effectLst/>
                <a:latin typeface="Helvetica" pitchFamily="2" charset="0"/>
              </a:rPr>
              <a:t>Utilises</a:t>
            </a:r>
            <a:r>
              <a:rPr lang="en-US" i="1" dirty="0">
                <a:effectLst/>
                <a:latin typeface="Helvetica" pitchFamily="2" charset="0"/>
              </a:rPr>
              <a:t> Multitask Learning (MTL)</a:t>
            </a:r>
            <a:br>
              <a:rPr lang="en-US" dirty="0"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2A49B-5634-6136-F538-2BA3C67B77DC}"/>
              </a:ext>
            </a:extLst>
          </p:cNvPr>
          <p:cNvSpPr txBox="1"/>
          <p:nvPr/>
        </p:nvSpPr>
        <p:spPr>
          <a:xfrm>
            <a:off x="451633" y="2551837"/>
            <a:ext cx="83749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Arabic Dialects to Standard Arabic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 neural network-based encoder-decoder neural machine translation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https://github.com/laith85/AD_NMT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encoder – shared decoder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48FEA-4453-8CBF-2504-FE020DE70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97" y="3900488"/>
            <a:ext cx="5315138" cy="2728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04115-C9B7-AF5A-E6CF-D0DD6166E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129" y="3733800"/>
            <a:ext cx="5054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7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6F2-4F57-0F94-7910-360D5D18D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25" y="154082"/>
            <a:ext cx="10154828" cy="1927781"/>
          </a:xfrm>
        </p:spPr>
        <p:txBody>
          <a:bodyPr>
            <a:normAutofit fontScale="90000"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A Reverse Positional Encoding Multi-Head Attention-Based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i="1" dirty="0">
                <a:effectLst/>
                <a:latin typeface="Helvetica" pitchFamily="2" charset="0"/>
              </a:rPr>
              <a:t>Neural Machine Translation Model for Arabic Dialects</a:t>
            </a:r>
            <a:br>
              <a:rPr lang="en-US" dirty="0"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5E32-3A3D-9869-5275-603A12EC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86" y="2458652"/>
            <a:ext cx="5522214" cy="3101983"/>
          </a:xfrm>
        </p:spPr>
        <p:txBody>
          <a:bodyPr/>
          <a:lstStyle/>
          <a:p>
            <a:r>
              <a:rPr lang="en-US" dirty="0"/>
              <a:t>Right to left text translation for this paper</a:t>
            </a:r>
          </a:p>
          <a:p>
            <a:r>
              <a:rPr lang="en-US" dirty="0"/>
              <a:t>Use of reverse positional encoding </a:t>
            </a:r>
          </a:p>
          <a:p>
            <a:r>
              <a:rPr lang="en-US" dirty="0"/>
              <a:t>Multi head attention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340A3-F2BA-2AC9-909C-C2EA7F9E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4" y="2081863"/>
            <a:ext cx="5576888" cy="45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BE98-E81C-47DE-FD42-F795A417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857" y="237506"/>
            <a:ext cx="9489809" cy="1975282"/>
          </a:xfrm>
        </p:spPr>
        <p:txBody>
          <a:bodyPr>
            <a:norm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Low-Resource NMT: A Case Study on </a:t>
            </a:r>
            <a:r>
              <a:rPr lang="en-US" i="1" dirty="0" err="1">
                <a:effectLst/>
                <a:latin typeface="Helvetica" pitchFamily="2" charset="0"/>
              </a:rPr>
              <a:t>theWritten</a:t>
            </a:r>
            <a:r>
              <a:rPr lang="en-US" i="1" dirty="0">
                <a:effectLst/>
                <a:latin typeface="Helvetica" pitchFamily="2" charset="0"/>
              </a:rPr>
              <a:t> and Spoken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i="1" dirty="0">
                <a:effectLst/>
                <a:latin typeface="Helvetica" pitchFamily="2" charset="0"/>
              </a:rPr>
              <a:t>Languages in Hong Kong</a:t>
            </a:r>
            <a:br>
              <a:rPr lang="en-US" dirty="0"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812F1-6CBA-7CED-7641-E13EB63F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about written translation </a:t>
            </a:r>
          </a:p>
          <a:p>
            <a:r>
              <a:rPr lang="en-US" sz="1800" b="0" i="0" dirty="0">
                <a:effectLst/>
                <a:latin typeface="Helvetica Neue" panose="02000503000000020004" pitchFamily="2" charset="0"/>
              </a:rPr>
              <a:t>Transformer based architecture is used after comparing RNN-based models [1], CNN-based models [2], and transformers [3].  </a:t>
            </a:r>
          </a:p>
          <a:p>
            <a:r>
              <a:rPr lang="en-US" dirty="0">
                <a:latin typeface="Helvetica Neue" panose="02000503000000020004" pitchFamily="2" charset="0"/>
              </a:rPr>
              <a:t>No exact architecture given</a:t>
            </a:r>
          </a:p>
          <a:p>
            <a:r>
              <a:rPr lang="en-US" dirty="0">
                <a:latin typeface="Helvetica Neue" panose="02000503000000020004" pitchFamily="2" charset="0"/>
              </a:rPr>
              <a:t>Use of attention mechanism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1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BE6C4-FC6D-4F6F-B4DF-3C4373A6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00" y="431954"/>
            <a:ext cx="9145425" cy="1761526"/>
          </a:xfrm>
        </p:spPr>
        <p:txBody>
          <a:bodyPr>
            <a:norm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Machine Translation from Standard German to Alemannic Dialects</a:t>
            </a:r>
            <a:br>
              <a:rPr lang="en-US" dirty="0"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0356-6935-EA04-3FD6-C0368EE4B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346" y="2795144"/>
            <a:ext cx="7729728" cy="3101983"/>
          </a:xfrm>
        </p:spPr>
        <p:txBody>
          <a:bodyPr/>
          <a:lstStyle/>
          <a:p>
            <a:r>
              <a:rPr lang="en-US" sz="1800" b="0" i="0" dirty="0">
                <a:effectLst/>
                <a:latin typeface="Calibri" panose="020F0502020204030204" pitchFamily="34" charset="0"/>
              </a:rPr>
              <a:t>fine tuned Roberta</a:t>
            </a:r>
          </a:p>
          <a:p>
            <a:r>
              <a:rPr lang="en-US" dirty="0">
                <a:latin typeface="Calibri" panose="020F0502020204030204" pitchFamily="34" charset="0"/>
              </a:rPr>
              <a:t>Use of attention heads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468D33-DAE2-463D-0341-4EAF5B83B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210" y="2494313"/>
            <a:ext cx="6221350" cy="370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92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05F7-D97B-149B-FC03-EF9ADC0E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Machine Translation into Low-resource Language Varieties</a:t>
            </a:r>
            <a:br>
              <a:rPr lang="en-US" dirty="0"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8223-2829-5BF3-6C89-FF5F6B590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19" y="2602418"/>
            <a:ext cx="3210794" cy="3101983"/>
          </a:xfrm>
        </p:spPr>
        <p:txBody>
          <a:bodyPr/>
          <a:lstStyle/>
          <a:p>
            <a:r>
              <a:rPr lang="en-US" dirty="0"/>
              <a:t>No parallel corpus required </a:t>
            </a:r>
          </a:p>
          <a:p>
            <a:r>
              <a:rPr lang="en-US" dirty="0"/>
              <a:t>Talks about frame-work which is generalized</a:t>
            </a:r>
          </a:p>
          <a:p>
            <a:r>
              <a:rPr lang="en-US" dirty="0"/>
              <a:t>Based on back translation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986BC-E19A-791A-0FC5-D9A0ADC5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3" y="2602418"/>
            <a:ext cx="7772400" cy="3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3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1258-AD11-72CC-B1C7-767080E38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3419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Multi-dialect Neural Machine Translation and </a:t>
            </a:r>
            <a:r>
              <a:rPr lang="en-US" i="1" dirty="0" err="1">
                <a:effectLst/>
                <a:latin typeface="Helvetica" pitchFamily="2" charset="0"/>
              </a:rPr>
              <a:t>Dialectometry</a:t>
            </a:r>
            <a:br>
              <a:rPr lang="en-US" dirty="0"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1326-AA32-1DDB-5D00-0A70E3E57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176" y="2626542"/>
            <a:ext cx="6651607" cy="3101983"/>
          </a:xfrm>
        </p:spPr>
        <p:txBody>
          <a:bodyPr>
            <a:normAutofit fontScale="92500" lnSpcReduction="20000"/>
          </a:bodyPr>
          <a:lstStyle/>
          <a:p>
            <a:pPr algn="l" fontAlgn="base"/>
            <a:r>
              <a:rPr lang="en-US" sz="1800" b="0" i="0" dirty="0">
                <a:effectLst/>
                <a:latin typeface="Helvetica Neue" panose="02000503000000020004" pitchFamily="2" charset="0"/>
              </a:rPr>
              <a:t>Architecture  </a:t>
            </a:r>
            <a:endParaRPr lang="en-US" b="0" i="0" dirty="0">
              <a:effectLst/>
              <a:latin typeface="Helvetica Neue" panose="02000503000000020004" pitchFamily="2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Encoder-decoder framework with a 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biLSTM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network as the encoder and an LSTM network as the decoder. </a:t>
            </a:r>
          </a:p>
          <a:p>
            <a:pPr algn="l" rtl="0"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input text is segmented into 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bunsetsu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(Japanese phrase units) and the output text is generated one 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bunsetsu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at a time, using a phrase-based translation approach. </a:t>
            </a:r>
          </a:p>
          <a:p>
            <a:pPr algn="l" rtl="0"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Multi-task learning approach, where it is trained to perform both dialect-to-standard and standard-to-dialect translation simultaneously. </a:t>
            </a:r>
          </a:p>
          <a:p>
            <a:pPr algn="l" rtl="0"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Uses both character-level and phrase-level translation techniques to handle the differences between dialects and standard Japanese. 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11EA9-1F9B-BEF1-4F0D-EB45DEDEC8FD}"/>
              </a:ext>
            </a:extLst>
          </p:cNvPr>
          <p:cNvSpPr txBox="1"/>
          <p:nvPr/>
        </p:nvSpPr>
        <p:spPr>
          <a:xfrm>
            <a:off x="902525" y="1959429"/>
            <a:ext cx="3588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Phrase Units for proper sequencing.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B51BF-3112-CD19-61DD-51E0DD5C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21" y="1335532"/>
            <a:ext cx="4065979" cy="30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7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0F5B-2B58-1C6F-709B-B538B4A3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56" y="190006"/>
            <a:ext cx="11815948" cy="1522328"/>
          </a:xfrm>
        </p:spPr>
        <p:txBody>
          <a:bodyPr>
            <a:normAutofit fontScale="90000"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A Transformer-Based Neural Machine Translation Model for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i="1" dirty="0">
                <a:effectLst/>
                <a:latin typeface="Helvetica" pitchFamily="2" charset="0"/>
              </a:rPr>
              <a:t>Arabic Dialects That Utilizes </a:t>
            </a:r>
            <a:r>
              <a:rPr lang="en-US" i="1" dirty="0" err="1">
                <a:effectLst/>
                <a:latin typeface="Helvetica" pitchFamily="2" charset="0"/>
              </a:rPr>
              <a:t>Subword</a:t>
            </a:r>
            <a:r>
              <a:rPr lang="en-US" i="1" dirty="0">
                <a:effectLst/>
                <a:latin typeface="Helvetica" pitchFamily="2" charset="0"/>
              </a:rPr>
              <a:t> Units</a:t>
            </a:r>
            <a:br>
              <a:rPr lang="en-US" dirty="0"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08CB1-2715-DF1D-3AD2-8151E7116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535" y="2043113"/>
            <a:ext cx="5162440" cy="4000499"/>
          </a:xfrm>
        </p:spPr>
        <p:txBody>
          <a:bodyPr/>
          <a:lstStyle/>
          <a:p>
            <a:r>
              <a:rPr lang="en-US" dirty="0"/>
              <a:t>Sub-word Embedding </a:t>
            </a:r>
          </a:p>
          <a:p>
            <a:r>
              <a:rPr lang="en-US" dirty="0"/>
              <a:t>Use of shared vocabulary</a:t>
            </a:r>
          </a:p>
          <a:p>
            <a:r>
              <a:rPr lang="en-US" dirty="0"/>
              <a:t>Positional Encoding </a:t>
            </a:r>
          </a:p>
          <a:p>
            <a:r>
              <a:rPr lang="en-US" dirty="0"/>
              <a:t>Transformer based architecture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C8011-9015-BDE7-EB68-485A8E85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963" y="1937626"/>
            <a:ext cx="6043502" cy="38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7117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{B6B1C2C2-B1FA-6A48-887E-27D68BC6CFD6}tf10001120</Template>
  <TotalTime>9655</TotalTime>
  <Words>295</Words>
  <Application>Microsoft Macintosh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Gill Sans MT</vt:lpstr>
      <vt:lpstr>Helvetica</vt:lpstr>
      <vt:lpstr>Helvetica Neue</vt:lpstr>
      <vt:lpstr>Parcel</vt:lpstr>
      <vt:lpstr>NMT SAE to AAVE</vt:lpstr>
      <vt:lpstr>A Neural Machine Translation Model for Arabic Dialects That Utilises Multitask Learning (MTL) </vt:lpstr>
      <vt:lpstr>A Reverse Positional Encoding Multi-Head Attention-Based Neural Machine Translation Model for Arabic Dialects </vt:lpstr>
      <vt:lpstr>Low-Resource NMT: A Case Study on theWritten and Spoken Languages in Hong Kong </vt:lpstr>
      <vt:lpstr>Machine Translation from Standard German to Alemannic Dialects </vt:lpstr>
      <vt:lpstr>Machine Translation into Low-resource Language Varieties </vt:lpstr>
      <vt:lpstr>Multi-dialect Neural Machine Translation and Dialectometry </vt:lpstr>
      <vt:lpstr>A Transformer-Based Neural Machine Translation Model for Arabic Dialects That Utilizes Subword Units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NMT SAE to AAVE</dc:title>
  <dc:creator>Shreyas Aswar</dc:creator>
  <cp:lastModifiedBy>Shreyas Aswar</cp:lastModifiedBy>
  <cp:revision>2</cp:revision>
  <dcterms:created xsi:type="dcterms:W3CDTF">2023-07-06T13:03:15Z</dcterms:created>
  <dcterms:modified xsi:type="dcterms:W3CDTF">2024-05-08T17:56:09Z</dcterms:modified>
</cp:coreProperties>
</file>